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AC3AD-4B19-4A75-B81E-54732E16808A}" type="datetimeFigureOut">
              <a:rPr lang="tr-TR" smtClean="0"/>
              <a:t>10/31/2010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9D441-6B0B-43EE-9504-39D299DE8D7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98356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photo.php?fbid=70297316056&amp;set=o.11650158026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SÜPER BİLGİSAYARLAR</a:t>
            </a:r>
            <a:endParaRPr lang="tr-T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Zeynep Baz,</a:t>
            </a:r>
            <a:br>
              <a:rPr lang="tr-TR" dirty="0"/>
            </a:br>
            <a:r>
              <a:rPr lang="tr-TR" dirty="0"/>
              <a:t>20101588 </a:t>
            </a:r>
          </a:p>
        </p:txBody>
      </p:sp>
    </p:spTree>
    <p:extLst>
      <p:ext uri="{BB962C8B-B14F-4D97-AF65-F5344CB8AC3E}">
        <p14:creationId xmlns:p14="http://schemas.microsoft.com/office/powerpoint/2010/main" val="2682953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0944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</a:t>
            </a:r>
            <a:r>
              <a:rPr lang="tr-TR" sz="2800" dirty="0"/>
              <a:t>novasyon ve </a:t>
            </a:r>
            <a:r>
              <a:rPr lang="tr-TR" sz="2800" b="1" dirty="0"/>
              <a:t>B</a:t>
            </a:r>
            <a:r>
              <a:rPr lang="tr-TR" sz="2800" dirty="0"/>
              <a:t>ilişim </a:t>
            </a:r>
            <a:r>
              <a:rPr lang="tr-TR" sz="2800" b="1" dirty="0"/>
              <a:t>T</a:t>
            </a:r>
            <a:r>
              <a:rPr lang="tr-TR" sz="2800" dirty="0"/>
              <a:t>eknolojileri Merkezi</a:t>
            </a:r>
            <a:endParaRPr lang="tr-T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200890" y="1066800"/>
            <a:ext cx="71905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ALİ ERDİNÇ </a:t>
            </a:r>
            <a:r>
              <a:rPr lang="tr-TR" b="1" dirty="0" smtClean="0"/>
              <a:t>KÖROĞLU (IBM Müdürü) </a:t>
            </a:r>
            <a:r>
              <a:rPr lang="tr-TR" b="1" dirty="0"/>
              <a:t>İLE YAPILAN SÖYLEŞİ</a:t>
            </a:r>
            <a:r>
              <a:rPr lang="tr-TR" b="1" dirty="0" smtClean="0"/>
              <a:t>;</a:t>
            </a:r>
          </a:p>
          <a:p>
            <a:endParaRPr lang="tr-TR" b="1" dirty="0" smtClean="0"/>
          </a:p>
          <a:p>
            <a:pPr algn="ctr"/>
            <a:r>
              <a:rPr lang="tr-TR" b="1" dirty="0" smtClean="0"/>
              <a:t>YAKIN </a:t>
            </a:r>
            <a:r>
              <a:rPr lang="tr-TR" b="1" dirty="0"/>
              <a:t>DOĞU İNOVASYON MERKEZİNDEKİ SÜPER BİLGİSAYAR RESİMLERİ;</a:t>
            </a:r>
            <a:endParaRPr lang="tr-TR" dirty="0"/>
          </a:p>
          <a:p>
            <a:endParaRPr lang="tr-TR" b="1" dirty="0"/>
          </a:p>
        </p:txBody>
      </p:sp>
      <p:pic>
        <p:nvPicPr>
          <p:cNvPr id="10" name="3 Resim" descr="DSCN08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2800" y="76200"/>
            <a:ext cx="1905000" cy="191393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6 Resim" descr="DSCN083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6800" y="2286000"/>
            <a:ext cx="6750685" cy="445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65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0944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</a:t>
            </a:r>
            <a:r>
              <a:rPr lang="tr-TR" sz="2800" dirty="0"/>
              <a:t>novasyon ve </a:t>
            </a:r>
            <a:r>
              <a:rPr lang="tr-TR" sz="2800" b="1" dirty="0"/>
              <a:t>B</a:t>
            </a:r>
            <a:r>
              <a:rPr lang="tr-TR" sz="2800" dirty="0"/>
              <a:t>ilişim </a:t>
            </a:r>
            <a:r>
              <a:rPr lang="tr-TR" sz="2800" b="1" dirty="0"/>
              <a:t>T</a:t>
            </a:r>
            <a:r>
              <a:rPr lang="tr-TR" sz="2800" dirty="0"/>
              <a:t>eknolojileri Merkezi</a:t>
            </a:r>
            <a:endParaRPr lang="tr-T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200890" y="1066800"/>
            <a:ext cx="71905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ALİ ERDİNÇ </a:t>
            </a:r>
            <a:r>
              <a:rPr lang="tr-TR" b="1" dirty="0" smtClean="0"/>
              <a:t>KÖROĞLU (IBM Müdürü) </a:t>
            </a:r>
            <a:r>
              <a:rPr lang="tr-TR" b="1" dirty="0"/>
              <a:t>İLE YAPILAN SÖYLEŞİ</a:t>
            </a:r>
            <a:r>
              <a:rPr lang="tr-TR" b="1" dirty="0" smtClean="0"/>
              <a:t>;</a:t>
            </a:r>
          </a:p>
          <a:p>
            <a:endParaRPr lang="tr-TR" b="1" dirty="0" smtClean="0"/>
          </a:p>
          <a:p>
            <a:pPr algn="ctr"/>
            <a:r>
              <a:rPr lang="tr-TR" b="1" dirty="0" smtClean="0"/>
              <a:t>YAKIN </a:t>
            </a:r>
            <a:r>
              <a:rPr lang="tr-TR" b="1" dirty="0"/>
              <a:t>DOĞU İNOVASYON MERKEZİNDEKİ SÜPER BİLGİSAYAR RESİMLERİ;</a:t>
            </a:r>
            <a:endParaRPr lang="tr-TR" dirty="0"/>
          </a:p>
          <a:p>
            <a:endParaRPr lang="tr-TR" b="1" dirty="0"/>
          </a:p>
        </p:txBody>
      </p:sp>
      <p:pic>
        <p:nvPicPr>
          <p:cNvPr id="10" name="3 Resim" descr="DSCN08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2800" y="76200"/>
            <a:ext cx="1905000" cy="191393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8 Resim" descr="DSCN0834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66800" y="2286000"/>
            <a:ext cx="6750685" cy="454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869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0944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</a:t>
            </a:r>
            <a:r>
              <a:rPr lang="tr-TR" sz="2800" dirty="0"/>
              <a:t>novasyon ve </a:t>
            </a:r>
            <a:r>
              <a:rPr lang="tr-TR" sz="2800" b="1" dirty="0"/>
              <a:t>B</a:t>
            </a:r>
            <a:r>
              <a:rPr lang="tr-TR" sz="2800" dirty="0"/>
              <a:t>ilişim </a:t>
            </a:r>
            <a:r>
              <a:rPr lang="tr-TR" sz="2800" b="1" dirty="0"/>
              <a:t>T</a:t>
            </a:r>
            <a:r>
              <a:rPr lang="tr-TR" sz="2800" dirty="0"/>
              <a:t>eknolojileri Merkezi</a:t>
            </a:r>
            <a:endParaRPr lang="tr-T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200890" y="1066800"/>
            <a:ext cx="71905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ALİ ERDİNÇ </a:t>
            </a:r>
            <a:r>
              <a:rPr lang="tr-TR" b="1" dirty="0" smtClean="0"/>
              <a:t>KÖROĞLU (IBM Müdürü) </a:t>
            </a:r>
            <a:r>
              <a:rPr lang="tr-TR" b="1" dirty="0"/>
              <a:t>İLE YAPILAN SÖYLEŞİ</a:t>
            </a:r>
            <a:r>
              <a:rPr lang="tr-TR" b="1" dirty="0" smtClean="0"/>
              <a:t>;</a:t>
            </a:r>
          </a:p>
          <a:p>
            <a:endParaRPr lang="tr-TR" b="1" dirty="0" smtClean="0"/>
          </a:p>
          <a:p>
            <a:pPr algn="ctr"/>
            <a:r>
              <a:rPr lang="tr-TR" b="1" dirty="0" smtClean="0"/>
              <a:t>YAKIN </a:t>
            </a:r>
            <a:r>
              <a:rPr lang="tr-TR" b="1" dirty="0"/>
              <a:t>DOĞU İNOVASYON MERKEZİNDEKİ SÜPER BİLGİSAYAR RESİMLERİ;</a:t>
            </a:r>
            <a:endParaRPr lang="tr-TR" dirty="0"/>
          </a:p>
          <a:p>
            <a:endParaRPr lang="tr-TR" b="1" dirty="0"/>
          </a:p>
        </p:txBody>
      </p:sp>
      <p:pic>
        <p:nvPicPr>
          <p:cNvPr id="10" name="3 Resim" descr="DSCN08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2800" y="76200"/>
            <a:ext cx="1905000" cy="191393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9 Resim" descr="DSCN0835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3000" y="2286000"/>
            <a:ext cx="6750685" cy="4529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53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0944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</a:t>
            </a:r>
            <a:r>
              <a:rPr lang="tr-TR" sz="2800" dirty="0"/>
              <a:t>novasyon ve </a:t>
            </a:r>
            <a:r>
              <a:rPr lang="tr-TR" sz="2800" b="1" dirty="0"/>
              <a:t>B</a:t>
            </a:r>
            <a:r>
              <a:rPr lang="tr-TR" sz="2800" dirty="0"/>
              <a:t>ilişim </a:t>
            </a:r>
            <a:r>
              <a:rPr lang="tr-TR" sz="2800" b="1" dirty="0"/>
              <a:t>T</a:t>
            </a:r>
            <a:r>
              <a:rPr lang="tr-TR" sz="2800" dirty="0"/>
              <a:t>eknolojileri Merkezi</a:t>
            </a:r>
            <a:endParaRPr lang="tr-T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200890" y="1066800"/>
            <a:ext cx="71905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ALİ ERDİNÇ </a:t>
            </a:r>
            <a:r>
              <a:rPr lang="tr-TR" b="1" dirty="0" smtClean="0"/>
              <a:t>KÖROĞLU (IBM Müdürü) </a:t>
            </a:r>
            <a:r>
              <a:rPr lang="tr-TR" b="1" dirty="0"/>
              <a:t>İLE YAPILAN SÖYLEŞİ</a:t>
            </a:r>
            <a:r>
              <a:rPr lang="tr-TR" b="1" dirty="0" smtClean="0"/>
              <a:t>;</a:t>
            </a:r>
          </a:p>
          <a:p>
            <a:endParaRPr lang="tr-TR" b="1" dirty="0" smtClean="0"/>
          </a:p>
          <a:p>
            <a:pPr algn="ctr"/>
            <a:r>
              <a:rPr lang="tr-TR" b="1" dirty="0" smtClean="0"/>
              <a:t>YAKIN </a:t>
            </a:r>
            <a:r>
              <a:rPr lang="tr-TR" b="1" dirty="0"/>
              <a:t>DOĞU İNOVASYON MERKEZİNDEKİ SÜPER BİLGİSAYAR RESİMLERİ;</a:t>
            </a:r>
            <a:endParaRPr lang="tr-TR" dirty="0"/>
          </a:p>
          <a:p>
            <a:endParaRPr lang="tr-TR" b="1" dirty="0"/>
          </a:p>
        </p:txBody>
      </p:sp>
      <p:pic>
        <p:nvPicPr>
          <p:cNvPr id="10" name="3 Resim" descr="DSCN08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2800" y="76200"/>
            <a:ext cx="1905000" cy="191393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Resim 19" descr="http://sphotos.ak.fbcdn.net/photos-ak-snc1/v2115/189/77/22505931056/n22505931056_2038381_15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286000"/>
            <a:ext cx="7467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8472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971800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sz="2800" b="1" dirty="0" smtClean="0"/>
              <a:t>TEŞEKKÜRLER</a:t>
            </a:r>
            <a:endParaRPr lang="tr-TR" sz="2800" b="1" dirty="0"/>
          </a:p>
        </p:txBody>
      </p:sp>
    </p:spTree>
    <p:extLst>
      <p:ext uri="{BB962C8B-B14F-4D97-AF65-F5344CB8AC3E}">
        <p14:creationId xmlns:p14="http://schemas.microsoft.com/office/powerpoint/2010/main" val="4112380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88901707"/>
              </p:ext>
            </p:extLst>
          </p:nvPr>
        </p:nvGraphicFramePr>
        <p:xfrm>
          <a:off x="228600" y="304800"/>
          <a:ext cx="8534400" cy="62505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8200"/>
                <a:gridCol w="3886200"/>
                <a:gridCol w="3810000"/>
              </a:tblGrid>
              <a:tr h="1122082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1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smtClean="0">
                          <a:effectLst/>
                        </a:rPr>
                        <a:t>United </a:t>
                      </a:r>
                      <a:r>
                        <a:rPr lang="tr-TR" sz="2000" dirty="0">
                          <a:effectLst/>
                        </a:rPr>
                        <a:t>States</a:t>
                      </a:r>
                      <a:endParaRPr lang="tr-T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000" u="none" strike="noStrike" dirty="0">
                          <a:solidFill>
                            <a:schemeClr val="tx1"/>
                          </a:solidFill>
                          <a:effectLst/>
                        </a:rPr>
                        <a:t>Jaguar - Cray XT5-HE Opteron Six Core 2.6 GHz</a:t>
                      </a:r>
                      <a:r>
                        <a:rPr lang="tr-TR" sz="2000" dirty="0">
                          <a:solidFill>
                            <a:schemeClr val="tx1"/>
                          </a:solidFill>
                          <a:effectLst/>
                        </a:rPr>
                        <a:t> / 2009</a:t>
                      </a:r>
                      <a:br>
                        <a:rPr lang="tr-TR" sz="2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tr-TR" sz="2000" dirty="0">
                          <a:solidFill>
                            <a:schemeClr val="tx1"/>
                          </a:solidFill>
                          <a:effectLst/>
                        </a:rPr>
                        <a:t>Cray Inc.</a:t>
                      </a:r>
                      <a:endParaRPr lang="tr-TR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</a:tr>
              <a:tr h="1526193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2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>
                          <a:effectLst/>
                        </a:rPr>
                        <a:t/>
                      </a:r>
                      <a:br>
                        <a:rPr lang="tr-TR" sz="2000" dirty="0">
                          <a:effectLst/>
                        </a:rPr>
                      </a:br>
                      <a:r>
                        <a:rPr lang="tr-TR" sz="2000" dirty="0" smtClean="0">
                          <a:effectLst/>
                        </a:rPr>
                        <a:t>China</a:t>
                      </a:r>
                      <a:endParaRPr lang="tr-T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smtClean="0"/>
                        <a:t>Nebulae - Dawning TC3600 Blade, Intel X5650, NVidia Tesla C2050 GPU</a:t>
                      </a:r>
                      <a:r>
                        <a:rPr lang="tr-TR" sz="2000" baseline="0" dirty="0" smtClean="0"/>
                        <a:t> </a:t>
                      </a:r>
                      <a:r>
                        <a:rPr lang="tr-TR" sz="2000" dirty="0" smtClean="0"/>
                        <a:t>Dawning</a:t>
                      </a:r>
                      <a:endParaRPr lang="tr-TR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</a:tr>
              <a:tr h="1284782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400">
                          <a:effectLst/>
                        </a:rPr>
                        <a:t>3</a:t>
                      </a:r>
                      <a:endParaRPr lang="tr-TR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smtClean="0">
                          <a:effectLst/>
                        </a:rPr>
                        <a:t>United </a:t>
                      </a:r>
                      <a:r>
                        <a:rPr lang="tr-TR" sz="2000" dirty="0">
                          <a:effectLst/>
                        </a:rPr>
                        <a:t>States</a:t>
                      </a:r>
                      <a:endParaRPr lang="tr-T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Roadrunner - BladeCenter Voltaire Infiniband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effectLst/>
                        </a:rPr>
                        <a:t> / 2009</a:t>
                      </a:r>
                      <a:br>
                        <a:rPr lang="tr-TR" sz="20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tr-TR" sz="2000" dirty="0" smtClean="0">
                          <a:solidFill>
                            <a:schemeClr val="tx1"/>
                          </a:solidFill>
                          <a:effectLst/>
                        </a:rPr>
                        <a:t>IBM</a:t>
                      </a:r>
                      <a:endParaRPr lang="tr-TR" sz="20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</a:tr>
              <a:tr h="801961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400">
                          <a:effectLst/>
                        </a:rPr>
                        <a:t>4</a:t>
                      </a:r>
                      <a:endParaRPr lang="tr-TR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dirty="0" smtClean="0">
                          <a:effectLst/>
                        </a:rPr>
                        <a:t>United States</a:t>
                      </a:r>
                      <a:endParaRPr lang="tr-TR" sz="20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Kraken XT5 - Cray XT5-HE Opteron Six Core 2.6 GHz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effectLst/>
                        </a:rPr>
                        <a:t> / 2009</a:t>
                      </a:r>
                      <a:br>
                        <a:rPr lang="tr-TR" sz="20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tr-TR" sz="2000" dirty="0" smtClean="0">
                          <a:solidFill>
                            <a:schemeClr val="tx1"/>
                          </a:solidFill>
                          <a:effectLst/>
                        </a:rPr>
                        <a:t>Cray Inc.</a:t>
                      </a:r>
                      <a:endParaRPr lang="tr-TR" sz="20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</a:tr>
              <a:tr h="1284782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400" dirty="0">
                          <a:effectLst/>
                        </a:rPr>
                        <a:t>5</a:t>
                      </a:r>
                      <a:endParaRPr lang="tr-TR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tr-TR" sz="2000" dirty="0" smtClean="0">
                          <a:effectLst/>
                        </a:rPr>
                        <a:t>Germany</a:t>
                      </a:r>
                      <a:endParaRPr lang="tr-T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20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JUGENE - Blue Gene/P Solution</a:t>
                      </a:r>
                      <a:r>
                        <a:rPr lang="tr-TR" sz="2000" dirty="0" smtClean="0">
                          <a:solidFill>
                            <a:schemeClr val="tx1"/>
                          </a:solidFill>
                          <a:effectLst/>
                        </a:rPr>
                        <a:t> / 2009</a:t>
                      </a:r>
                      <a:br>
                        <a:rPr lang="tr-TR" sz="20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tr-TR" sz="2000" dirty="0" smtClean="0">
                          <a:solidFill>
                            <a:schemeClr val="tx1"/>
                          </a:solidFill>
                          <a:effectLst/>
                        </a:rPr>
                        <a:t>IBM</a:t>
                      </a:r>
                      <a:endParaRPr lang="tr-TR" sz="20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2732" marR="22732" marT="22732" marB="2273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847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228600"/>
            <a:ext cx="6705600" cy="609600"/>
          </a:xfrm>
        </p:spPr>
        <p:txBody>
          <a:bodyPr/>
          <a:lstStyle/>
          <a:p>
            <a:r>
              <a:rPr lang="tr-TR" dirty="0"/>
              <a:t>Süper bilgisayarların kullanım </a:t>
            </a:r>
            <a:r>
              <a:rPr lang="tr-TR" dirty="0" smtClean="0"/>
              <a:t>alanları</a:t>
            </a:r>
            <a:endParaRPr lang="tr-TR" dirty="0"/>
          </a:p>
          <a:p>
            <a:endParaRPr lang="tr-TR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066086"/>
            <a:ext cx="868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/>
              <a:t>BlueGene/L'nin bir saniyede yaptığı işlemleri yakalayabilmek için, 6.6 milyar insanın 60 saat boyunca sürekli olarak işlem yapması gerekiyor.</a:t>
            </a:r>
            <a:br>
              <a:rPr lang="tr-TR" sz="2000" dirty="0"/>
            </a:br>
            <a:r>
              <a:rPr lang="tr-TR" sz="2000" dirty="0"/>
              <a:t> </a:t>
            </a:r>
            <a:br>
              <a:rPr lang="tr-TR" sz="2000" dirty="0"/>
            </a:br>
            <a:r>
              <a:rPr lang="tr-TR" sz="2000" b="1" dirty="0"/>
              <a:t>Bu hız kimin işine yarıyor?</a:t>
            </a:r>
            <a:r>
              <a:rPr lang="tr-TR" sz="2000" dirty="0"/>
              <a:t/>
            </a:r>
            <a:br>
              <a:rPr lang="tr-TR" sz="2000" dirty="0"/>
            </a:br>
            <a:r>
              <a:rPr lang="tr-TR" sz="2000" dirty="0"/>
              <a:t> </a:t>
            </a:r>
            <a:br>
              <a:rPr lang="tr-TR" sz="2000" dirty="0"/>
            </a:br>
            <a:r>
              <a:rPr lang="tr-TR" sz="2000" dirty="0"/>
              <a:t>IBM yapımı BlueGene/L, her ne kadar bir teknoloji başyapıtı olsa da kullanım amacı pek iyi değil. Çünkü nükleer silah araştırmalarında kullanılıyor.</a:t>
            </a:r>
            <a:br>
              <a:rPr lang="tr-TR" sz="2000" dirty="0"/>
            </a:br>
            <a:r>
              <a:rPr lang="tr-TR" sz="2000" dirty="0"/>
              <a:t> </a:t>
            </a:r>
            <a:br>
              <a:rPr lang="tr-TR" sz="2000" dirty="0"/>
            </a:br>
            <a:r>
              <a:rPr lang="tr-TR" sz="2000" dirty="0"/>
              <a:t>Fakat diğer süper bilgisayarlar arasında borsa analizlerinde, iklim değişikliği raporlarının hazırlanmasında veya hava durumu tahminlerinde kullanılanlar da var.</a:t>
            </a:r>
            <a:br>
              <a:rPr lang="tr-TR" sz="2000" dirty="0"/>
            </a:br>
            <a:r>
              <a:rPr lang="tr-TR" sz="2000" dirty="0"/>
              <a:t> </a:t>
            </a:r>
            <a:br>
              <a:rPr lang="tr-TR" sz="2000" dirty="0"/>
            </a:br>
            <a:r>
              <a:rPr lang="tr-TR" sz="2000" b="1" dirty="0"/>
              <a:t>Top500 listesi nedir?</a:t>
            </a:r>
            <a:r>
              <a:rPr lang="tr-TR" sz="2000" dirty="0"/>
              <a:t/>
            </a:r>
            <a:br>
              <a:rPr lang="tr-TR" sz="2000" dirty="0"/>
            </a:br>
            <a:r>
              <a:rPr lang="tr-TR" sz="2000" dirty="0"/>
              <a:t> </a:t>
            </a:r>
            <a:br>
              <a:rPr lang="tr-TR" sz="2000" dirty="0"/>
            </a:br>
            <a:r>
              <a:rPr lang="tr-TR" sz="2000" dirty="0"/>
              <a:t>Liste, Almanya'daki Mannheim Üniversitesi, ABD'deki Tennessee Üniversitesi ve Lawrence Berkeley Ulusal Laboratuvarı'nın temsilcileri tarafından yılda iki kez, haziran ve kasım aylarında güncelleniyor.</a:t>
            </a:r>
            <a:endParaRPr lang="tr-TR" sz="2000" dirty="0"/>
          </a:p>
        </p:txBody>
      </p:sp>
    </p:spTree>
    <p:extLst>
      <p:ext uri="{BB962C8B-B14F-4D97-AF65-F5344CB8AC3E}">
        <p14:creationId xmlns:p14="http://schemas.microsoft.com/office/powerpoint/2010/main" val="884375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228600" y="228600"/>
            <a:ext cx="6705600" cy="609600"/>
          </a:xfrm>
        </p:spPr>
        <p:txBody>
          <a:bodyPr/>
          <a:lstStyle/>
          <a:p>
            <a:r>
              <a:rPr lang="tr-TR" dirty="0"/>
              <a:t>Süper bilgisayarların kullanım </a:t>
            </a:r>
            <a:r>
              <a:rPr lang="tr-TR" dirty="0" smtClean="0"/>
              <a:t>alanları</a:t>
            </a:r>
            <a:endParaRPr lang="tr-TR" dirty="0"/>
          </a:p>
          <a:p>
            <a:endParaRPr lang="tr-TR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53063"/>
            <a:ext cx="762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u="heavy" dirty="0"/>
              <a:t>Hava </a:t>
            </a:r>
            <a:r>
              <a:rPr lang="tr-TR" sz="2400" u="heavy" dirty="0" smtClean="0"/>
              <a:t>tahminleri</a:t>
            </a:r>
          </a:p>
          <a:p>
            <a:endParaRPr lang="tr-TR" sz="2400" u="heavy" dirty="0" smtClean="0"/>
          </a:p>
          <a:p>
            <a:r>
              <a:rPr lang="tr-TR" sz="2400" u="heavy" dirty="0" smtClean="0"/>
              <a:t>Mühendislik</a:t>
            </a:r>
          </a:p>
          <a:p>
            <a:endParaRPr lang="tr-TR" sz="2400" u="heavy" dirty="0" smtClean="0"/>
          </a:p>
          <a:p>
            <a:r>
              <a:rPr lang="tr-TR" sz="2400" u="heavy" dirty="0"/>
              <a:t>Malzeme </a:t>
            </a:r>
            <a:r>
              <a:rPr lang="tr-TR" sz="2400" u="heavy" dirty="0" smtClean="0"/>
              <a:t>bilimleri</a:t>
            </a:r>
          </a:p>
          <a:p>
            <a:endParaRPr lang="tr-TR" sz="2400" u="heavy" dirty="0" smtClean="0"/>
          </a:p>
          <a:p>
            <a:r>
              <a:rPr lang="tr-TR" sz="2400" u="heavy" dirty="0" smtClean="0"/>
              <a:t>Ekonomi</a:t>
            </a:r>
          </a:p>
          <a:p>
            <a:endParaRPr lang="tr-TR" sz="2400" u="heavy" dirty="0" smtClean="0"/>
          </a:p>
          <a:p>
            <a:r>
              <a:rPr lang="tr-TR" sz="2400" u="heavy" dirty="0"/>
              <a:t>Astrofizik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482175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0944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</a:t>
            </a:r>
            <a:r>
              <a:rPr lang="tr-TR" sz="2800" dirty="0"/>
              <a:t>novasyon ve </a:t>
            </a:r>
            <a:r>
              <a:rPr lang="tr-TR" sz="2800" b="1" dirty="0"/>
              <a:t>B</a:t>
            </a:r>
            <a:r>
              <a:rPr lang="tr-TR" sz="2800" dirty="0"/>
              <a:t>ilişim </a:t>
            </a:r>
            <a:r>
              <a:rPr lang="tr-TR" sz="2800" b="1" dirty="0"/>
              <a:t>T</a:t>
            </a:r>
            <a:r>
              <a:rPr lang="tr-TR" sz="2800" dirty="0"/>
              <a:t>eknolojileri Merkezi</a:t>
            </a:r>
            <a:endParaRPr lang="tr-TR" sz="2800" b="1" dirty="0"/>
          </a:p>
        </p:txBody>
      </p:sp>
      <p:pic>
        <p:nvPicPr>
          <p:cNvPr id="7" name="3 Resim" descr="DSCN08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1644908"/>
            <a:ext cx="3048000" cy="490829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Rectangle 7"/>
          <p:cNvSpPr/>
          <p:nvPr/>
        </p:nvSpPr>
        <p:spPr>
          <a:xfrm>
            <a:off x="3581400" y="1568708"/>
            <a:ext cx="5105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/>
              <a:t>Bir tek bilgisayardan değil 160 tane hücreden oluşur. </a:t>
            </a:r>
            <a:endParaRPr lang="tr-TR" sz="2800" dirty="0" smtClean="0"/>
          </a:p>
          <a:p>
            <a:endParaRPr lang="tr-TR" sz="2800" dirty="0"/>
          </a:p>
          <a:p>
            <a:r>
              <a:rPr lang="tr-TR" sz="2800" dirty="0" smtClean="0"/>
              <a:t>Her </a:t>
            </a:r>
            <a:r>
              <a:rPr lang="tr-TR" sz="2800" dirty="0"/>
              <a:t>ünitenin için de 8 çekirdekli 16 GB RAM  bir leyt serwer var.64 bitlik bir işlemciler kullanılmaktadır. </a:t>
            </a:r>
            <a:endParaRPr lang="tr-TR" sz="2800" dirty="0" smtClean="0"/>
          </a:p>
          <a:p>
            <a:endParaRPr lang="tr-TR" sz="2800" dirty="0"/>
          </a:p>
          <a:p>
            <a:r>
              <a:rPr lang="tr-TR" sz="2800" dirty="0" smtClean="0"/>
              <a:t>160*8 </a:t>
            </a:r>
            <a:r>
              <a:rPr lang="tr-TR" sz="2800" dirty="0"/>
              <a:t>Bu da toplam da 1280 çekirdek yapar. 160*16 =2560  TB bir hafıza  sahip.</a:t>
            </a:r>
            <a:endParaRPr lang="tr-TR" sz="2800" dirty="0"/>
          </a:p>
        </p:txBody>
      </p:sp>
      <p:sp>
        <p:nvSpPr>
          <p:cNvPr id="9" name="Rectangle 8"/>
          <p:cNvSpPr/>
          <p:nvPr/>
        </p:nvSpPr>
        <p:spPr>
          <a:xfrm>
            <a:off x="200890" y="1066800"/>
            <a:ext cx="71905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ALİ ERDİNÇ </a:t>
            </a:r>
            <a:r>
              <a:rPr lang="tr-TR" b="1" dirty="0" smtClean="0"/>
              <a:t>KÖROĞLU (IBM Müdürü) </a:t>
            </a:r>
            <a:r>
              <a:rPr lang="tr-TR" b="1" dirty="0"/>
              <a:t>İLE YAPILAN SÖYLEŞİ;</a:t>
            </a:r>
          </a:p>
        </p:txBody>
      </p:sp>
    </p:spTree>
    <p:extLst>
      <p:ext uri="{BB962C8B-B14F-4D97-AF65-F5344CB8AC3E}">
        <p14:creationId xmlns:p14="http://schemas.microsoft.com/office/powerpoint/2010/main" val="259252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0944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</a:t>
            </a:r>
            <a:r>
              <a:rPr lang="tr-TR" sz="2800" dirty="0"/>
              <a:t>novasyon ve </a:t>
            </a:r>
            <a:r>
              <a:rPr lang="tr-TR" sz="2800" b="1" dirty="0"/>
              <a:t>B</a:t>
            </a:r>
            <a:r>
              <a:rPr lang="tr-TR" sz="2800" dirty="0"/>
              <a:t>ilişim </a:t>
            </a:r>
            <a:r>
              <a:rPr lang="tr-TR" sz="2800" b="1" dirty="0"/>
              <a:t>T</a:t>
            </a:r>
            <a:r>
              <a:rPr lang="tr-TR" sz="2800" dirty="0"/>
              <a:t>eknolojileri Merkezi</a:t>
            </a:r>
            <a:endParaRPr lang="tr-TR" sz="2800" b="1" dirty="0"/>
          </a:p>
        </p:txBody>
      </p:sp>
      <p:pic>
        <p:nvPicPr>
          <p:cNvPr id="7" name="3 Resim" descr="DSCN08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" y="1644908"/>
            <a:ext cx="3048000" cy="4908292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Rectangle 7"/>
          <p:cNvSpPr/>
          <p:nvPr/>
        </p:nvSpPr>
        <p:spPr>
          <a:xfrm>
            <a:off x="3581400" y="1568708"/>
            <a:ext cx="5105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/>
              <a:t>10 GB bitlik networkler oluşuyor. </a:t>
            </a:r>
            <a:endParaRPr lang="tr-TR" sz="2800" dirty="0" smtClean="0"/>
          </a:p>
          <a:p>
            <a:endParaRPr lang="tr-TR" sz="2800" dirty="0"/>
          </a:p>
          <a:p>
            <a:r>
              <a:rPr lang="tr-TR" sz="2800" dirty="0"/>
              <a:t>Bütün sistem </a:t>
            </a:r>
            <a:r>
              <a:rPr lang="tr-TR" sz="2800" dirty="0" smtClean="0"/>
              <a:t>LİNUX’tur.</a:t>
            </a:r>
          </a:p>
          <a:p>
            <a:endParaRPr lang="tr-TR" sz="2800" dirty="0"/>
          </a:p>
          <a:p>
            <a:r>
              <a:rPr lang="tr-TR" sz="2800" dirty="0"/>
              <a:t>Tüm elektrik1000 kw jeneratörlerle çalışır.Elektrik kesilse bile süper bilgisayarlara </a:t>
            </a:r>
            <a:r>
              <a:rPr lang="tr-TR" sz="2800" dirty="0" smtClean="0"/>
              <a:t>yansımaz.</a:t>
            </a:r>
            <a:endParaRPr lang="tr-TR" sz="2800" dirty="0"/>
          </a:p>
        </p:txBody>
      </p:sp>
      <p:sp>
        <p:nvSpPr>
          <p:cNvPr id="9" name="Rectangle 8"/>
          <p:cNvSpPr/>
          <p:nvPr/>
        </p:nvSpPr>
        <p:spPr>
          <a:xfrm>
            <a:off x="200890" y="1066800"/>
            <a:ext cx="71905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ALİ ERDİNÇ </a:t>
            </a:r>
            <a:r>
              <a:rPr lang="tr-TR" b="1" dirty="0" smtClean="0"/>
              <a:t>KÖROĞLU (IBM Müdürü) </a:t>
            </a:r>
            <a:r>
              <a:rPr lang="tr-TR" b="1" dirty="0"/>
              <a:t>İLE YAPILAN SÖYLEŞİ;</a:t>
            </a:r>
          </a:p>
        </p:txBody>
      </p:sp>
    </p:spTree>
    <p:extLst>
      <p:ext uri="{BB962C8B-B14F-4D97-AF65-F5344CB8AC3E}">
        <p14:creationId xmlns:p14="http://schemas.microsoft.com/office/powerpoint/2010/main" val="1853282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0944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</a:t>
            </a:r>
            <a:r>
              <a:rPr lang="tr-TR" sz="2800" dirty="0"/>
              <a:t>novasyon ve </a:t>
            </a:r>
            <a:r>
              <a:rPr lang="tr-TR" sz="2800" b="1" dirty="0"/>
              <a:t>B</a:t>
            </a:r>
            <a:r>
              <a:rPr lang="tr-TR" sz="2800" dirty="0"/>
              <a:t>ilişim </a:t>
            </a:r>
            <a:r>
              <a:rPr lang="tr-TR" sz="2800" b="1" dirty="0"/>
              <a:t>T</a:t>
            </a:r>
            <a:r>
              <a:rPr lang="tr-TR" sz="2800" dirty="0"/>
              <a:t>eknolojileri Merkezi</a:t>
            </a:r>
            <a:endParaRPr lang="tr-T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200890" y="1066800"/>
            <a:ext cx="71905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ALİ ERDİNÇ </a:t>
            </a:r>
            <a:r>
              <a:rPr lang="tr-TR" b="1" dirty="0" smtClean="0"/>
              <a:t>KÖROĞLU (IBM Müdürü) </a:t>
            </a:r>
            <a:r>
              <a:rPr lang="tr-TR" b="1" dirty="0"/>
              <a:t>İLE YAPILAN SÖYLEŞİ</a:t>
            </a:r>
            <a:r>
              <a:rPr lang="tr-TR" b="1" dirty="0" smtClean="0"/>
              <a:t>;</a:t>
            </a:r>
          </a:p>
          <a:p>
            <a:endParaRPr lang="tr-TR" b="1" dirty="0"/>
          </a:p>
          <a:p>
            <a:r>
              <a:rPr lang="tr-TR" b="1" dirty="0" smtClean="0"/>
              <a:t>Kullanım Alanları?</a:t>
            </a:r>
            <a:endParaRPr lang="tr-TR" b="1" dirty="0"/>
          </a:p>
        </p:txBody>
      </p:sp>
      <p:pic>
        <p:nvPicPr>
          <p:cNvPr id="10" name="3 Resim" descr="DSCN08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2800" y="76200"/>
            <a:ext cx="1905000" cy="191393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Rectangle 1"/>
          <p:cNvSpPr/>
          <p:nvPr/>
        </p:nvSpPr>
        <p:spPr>
          <a:xfrm>
            <a:off x="240144" y="2274838"/>
            <a:ext cx="867525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400" dirty="0"/>
              <a:t>Ekonomiden tıp alnına kadar bütün araştırmaları yapar</a:t>
            </a:r>
            <a:r>
              <a:rPr lang="tr-TR" sz="2400" dirty="0" smtClean="0"/>
              <a:t>.</a:t>
            </a:r>
          </a:p>
          <a:p>
            <a:pPr algn="just"/>
            <a:endParaRPr lang="tr-TR" sz="2400" dirty="0"/>
          </a:p>
          <a:p>
            <a:pPr algn="just"/>
            <a:r>
              <a:rPr lang="tr-TR" sz="2400" dirty="0" smtClean="0"/>
              <a:t>Matematik </a:t>
            </a:r>
            <a:r>
              <a:rPr lang="tr-TR" sz="2400" dirty="0"/>
              <a:t>nerde ise süper bilgisayar ordadır</a:t>
            </a:r>
            <a:r>
              <a:rPr lang="tr-TR" sz="2400" dirty="0" smtClean="0"/>
              <a:t>.</a:t>
            </a:r>
          </a:p>
          <a:p>
            <a:pPr algn="just"/>
            <a:endParaRPr lang="tr-TR" sz="2400" dirty="0"/>
          </a:p>
          <a:p>
            <a:pPr algn="just"/>
            <a:r>
              <a:rPr lang="tr-TR" sz="2400" dirty="0" smtClean="0"/>
              <a:t>Örneğin </a:t>
            </a:r>
            <a:r>
              <a:rPr lang="tr-TR" sz="2400" dirty="0"/>
              <a:t>bir araba üreticisi firması araba maketini yapar ve seri üretime geçmesi için  </a:t>
            </a:r>
            <a:r>
              <a:rPr lang="tr-TR" sz="2400" dirty="0" smtClean="0"/>
              <a:t>4-5 </a:t>
            </a:r>
            <a:r>
              <a:rPr lang="tr-TR" sz="2400" dirty="0"/>
              <a:t>ay deney yapmak zorundadır</a:t>
            </a:r>
            <a:r>
              <a:rPr lang="tr-TR" sz="2400" dirty="0" smtClean="0"/>
              <a:t>.</a:t>
            </a:r>
          </a:p>
          <a:p>
            <a:pPr algn="just"/>
            <a:endParaRPr lang="tr-TR" sz="2400" dirty="0"/>
          </a:p>
          <a:p>
            <a:pPr algn="just"/>
            <a:r>
              <a:rPr lang="tr-TR" sz="2400" dirty="0" smtClean="0"/>
              <a:t>Fakat </a:t>
            </a:r>
            <a:r>
              <a:rPr lang="tr-TR" sz="2400" dirty="0"/>
              <a:t>süper bilgisayarlar bu işi 2 saat içerisinde yaparlar.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123942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0944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</a:t>
            </a:r>
            <a:r>
              <a:rPr lang="tr-TR" sz="2800" dirty="0"/>
              <a:t>novasyon ve </a:t>
            </a:r>
            <a:r>
              <a:rPr lang="tr-TR" sz="2800" b="1" dirty="0"/>
              <a:t>B</a:t>
            </a:r>
            <a:r>
              <a:rPr lang="tr-TR" sz="2800" dirty="0"/>
              <a:t>ilişim </a:t>
            </a:r>
            <a:r>
              <a:rPr lang="tr-TR" sz="2800" b="1" dirty="0"/>
              <a:t>T</a:t>
            </a:r>
            <a:r>
              <a:rPr lang="tr-TR" sz="2800" dirty="0"/>
              <a:t>eknolojileri Merkezi</a:t>
            </a:r>
            <a:endParaRPr lang="tr-T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200890" y="1066800"/>
            <a:ext cx="71905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ALİ ERDİNÇ </a:t>
            </a:r>
            <a:r>
              <a:rPr lang="tr-TR" b="1" dirty="0" smtClean="0"/>
              <a:t>KÖROĞLU (IBM Müdürü) </a:t>
            </a:r>
            <a:r>
              <a:rPr lang="tr-TR" b="1" dirty="0"/>
              <a:t>İLE YAPILAN SÖYLEŞİ</a:t>
            </a:r>
            <a:r>
              <a:rPr lang="tr-TR" b="1" dirty="0" smtClean="0"/>
              <a:t>;</a:t>
            </a:r>
          </a:p>
          <a:p>
            <a:endParaRPr lang="tr-TR" b="1" dirty="0" smtClean="0"/>
          </a:p>
          <a:p>
            <a:pPr algn="ctr"/>
            <a:r>
              <a:rPr lang="tr-TR" b="1" dirty="0" smtClean="0"/>
              <a:t>YAKIN </a:t>
            </a:r>
            <a:r>
              <a:rPr lang="tr-TR" b="1" dirty="0"/>
              <a:t>DOĞU İNOVASYON MERKEZİNDEKİ SÜPER BİLGİSAYAR RESİMLERİ;</a:t>
            </a:r>
            <a:endParaRPr lang="tr-TR" dirty="0"/>
          </a:p>
          <a:p>
            <a:endParaRPr lang="tr-TR" b="1" dirty="0"/>
          </a:p>
        </p:txBody>
      </p:sp>
      <p:pic>
        <p:nvPicPr>
          <p:cNvPr id="10" name="3 Resim" descr="DSCN08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2800" y="76200"/>
            <a:ext cx="1905000" cy="191393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4 Resim" descr="DSCN0839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68375" y="2667000"/>
            <a:ext cx="675005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44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09445"/>
            <a:ext cx="8229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</a:t>
            </a:r>
            <a:r>
              <a:rPr lang="tr-TR" sz="2800" dirty="0"/>
              <a:t>novasyon ve </a:t>
            </a:r>
            <a:r>
              <a:rPr lang="tr-TR" sz="2800" b="1" dirty="0"/>
              <a:t>B</a:t>
            </a:r>
            <a:r>
              <a:rPr lang="tr-TR" sz="2800" dirty="0"/>
              <a:t>ilişim </a:t>
            </a:r>
            <a:r>
              <a:rPr lang="tr-TR" sz="2800" b="1" dirty="0"/>
              <a:t>T</a:t>
            </a:r>
            <a:r>
              <a:rPr lang="tr-TR" sz="2800" dirty="0"/>
              <a:t>eknolojileri Merkezi</a:t>
            </a:r>
            <a:endParaRPr lang="tr-TR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200890" y="1066800"/>
            <a:ext cx="71905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dirty="0"/>
              <a:t>ALİ ERDİNÇ </a:t>
            </a:r>
            <a:r>
              <a:rPr lang="tr-TR" b="1" dirty="0" smtClean="0"/>
              <a:t>KÖROĞLU (IBM Müdürü) </a:t>
            </a:r>
            <a:r>
              <a:rPr lang="tr-TR" b="1" dirty="0"/>
              <a:t>İLE YAPILAN SÖYLEŞİ</a:t>
            </a:r>
            <a:r>
              <a:rPr lang="tr-TR" b="1" dirty="0" smtClean="0"/>
              <a:t>;</a:t>
            </a:r>
          </a:p>
          <a:p>
            <a:endParaRPr lang="tr-TR" b="1" dirty="0" smtClean="0"/>
          </a:p>
          <a:p>
            <a:pPr algn="ctr"/>
            <a:r>
              <a:rPr lang="tr-TR" b="1" dirty="0" smtClean="0"/>
              <a:t>YAKIN </a:t>
            </a:r>
            <a:r>
              <a:rPr lang="tr-TR" b="1" dirty="0"/>
              <a:t>DOĞU İNOVASYON MERKEZİNDEKİ SÜPER BİLGİSAYAR RESİMLERİ;</a:t>
            </a:r>
            <a:endParaRPr lang="tr-TR" dirty="0"/>
          </a:p>
          <a:p>
            <a:endParaRPr lang="tr-TR" b="1" dirty="0"/>
          </a:p>
        </p:txBody>
      </p:sp>
      <p:pic>
        <p:nvPicPr>
          <p:cNvPr id="10" name="3 Resim" descr="DSCN082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62800" y="76200"/>
            <a:ext cx="1905000" cy="191393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5 Resim" descr="DSCN0830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43000" y="2286000"/>
            <a:ext cx="6750685" cy="445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803391"/>
      </p:ext>
    </p:extLst>
  </p:cSld>
  <p:clrMapOvr>
    <a:masterClrMapping/>
  </p:clrMapOvr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212745" mc:Ignorable=""/>
      </a:dk2>
      <a:lt2>
        <a:srgbClr xmlns:mc="http://schemas.openxmlformats.org/markup-compatibility/2006" xmlns:a14="http://schemas.microsoft.com/office/drawing/2010/main" val="B4DCFA" mc:Ignorable=""/>
      </a:lt2>
      <a:accent1>
        <a:srgbClr xmlns:mc="http://schemas.openxmlformats.org/markup-compatibility/2006" xmlns:a14="http://schemas.microsoft.com/office/drawing/2010/main" val="4E67C8" mc:Ignorable=""/>
      </a:accent1>
      <a:accent2>
        <a:srgbClr xmlns:mc="http://schemas.openxmlformats.org/markup-compatibility/2006" xmlns:a14="http://schemas.microsoft.com/office/drawing/2010/main" val="5ECCF3" mc:Ignorable=""/>
      </a:accent2>
      <a:accent3>
        <a:srgbClr xmlns:mc="http://schemas.openxmlformats.org/markup-compatibility/2006" xmlns:a14="http://schemas.microsoft.com/office/drawing/2010/main" val="A7EA52" mc:Ignorable=""/>
      </a:accent3>
      <a:accent4>
        <a:srgbClr xmlns:mc="http://schemas.openxmlformats.org/markup-compatibility/2006" xmlns:a14="http://schemas.microsoft.com/office/drawing/2010/main" val="5DCEAF" mc:Ignorable=""/>
      </a:accent4>
      <a:accent5>
        <a:srgbClr xmlns:mc="http://schemas.openxmlformats.org/markup-compatibility/2006" xmlns:a14="http://schemas.microsoft.com/office/drawing/2010/main" val="FF8021" mc:Ignorable=""/>
      </a:accent5>
      <a:accent6>
        <a:srgbClr xmlns:mc="http://schemas.openxmlformats.org/markup-compatibility/2006" xmlns:a14="http://schemas.microsoft.com/office/drawing/2010/main" val="F14124" mc:Ignorable=""/>
      </a:accent6>
      <a:hlink>
        <a:srgbClr xmlns:mc="http://schemas.openxmlformats.org/markup-compatibility/2006" xmlns:a14="http://schemas.microsoft.com/office/drawing/2010/main" val="56C7AA" mc:Ignorable=""/>
      </a:hlink>
      <a:folHlink>
        <a:srgbClr xmlns:mc="http://schemas.openxmlformats.org/markup-compatibility/2006" xmlns:a14="http://schemas.microsoft.com/office/drawing/2010/main" val="59A8D1" mc:Ignorable=""/>
      </a:folHlink>
    </a:clrScheme>
    <a:fontScheme name="Slipstream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xmlns:mc="http://schemas.openxmlformats.org/markup-compatibility/2006" xmlns:a14="http://schemas.microsoft.com/office/drawing/2010/main" val="000000" mc:Ignorable="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</TotalTime>
  <Words>408</Words>
  <Application>Microsoft Office PowerPoint</Application>
  <PresentationFormat>On-screen Show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Slipstream</vt:lpstr>
      <vt:lpstr>Zeynep Baz, 20101588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Zeynep Baz, 20101588 </dc:title>
  <dc:creator>marin</dc:creator>
  <cp:lastModifiedBy>marin</cp:lastModifiedBy>
  <cp:revision>7</cp:revision>
  <dcterms:created xsi:type="dcterms:W3CDTF">2006-08-16T00:00:00Z</dcterms:created>
  <dcterms:modified xsi:type="dcterms:W3CDTF">2010-10-31T22:08:39Z</dcterms:modified>
</cp:coreProperties>
</file>